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4"/>
  </p:notesMasterIdLst>
  <p:handoutMasterIdLst>
    <p:handoutMasterId r:id="rId5"/>
  </p:handoutMasterIdLst>
  <p:sldIdLst>
    <p:sldId id="256" r:id="rId2"/>
    <p:sldId id="337" r:id="rId3"/>
  </p:sldIdLst>
  <p:sldSz cx="9144000" cy="6858000" type="overhead"/>
  <p:notesSz cx="67818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accent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F7F5FA1-B946-4024-9D90-0068D1AB8011}">
          <p14:sldIdLst>
            <p14:sldId id="25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3">
          <p15:clr>
            <a:srgbClr val="A4A3A4"/>
          </p15:clr>
        </p15:guide>
        <p15:guide id="2" pos="21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x Förtsch" initials="FF" lastIdx="1" clrIdx="0">
    <p:extLst>
      <p:ext uri="{19B8F6BF-5375-455C-9EA6-DF929625EA0E}">
        <p15:presenceInfo xmlns:p15="http://schemas.microsoft.com/office/powerpoint/2012/main" userId="Felix Förts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5C1"/>
    <a:srgbClr val="00ACED"/>
    <a:srgbClr val="34A853"/>
    <a:srgbClr val="FBBC05"/>
    <a:srgbClr val="EA4335"/>
    <a:srgbClr val="4285F4"/>
    <a:srgbClr val="FFFFFF"/>
    <a:srgbClr val="BC131B"/>
    <a:srgbClr val="9999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44" y="936"/>
      </p:cViewPr>
      <p:guideLst>
        <p:guide orient="horz" pos="3123"/>
        <p:guide pos="21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t" anchorCtr="0" compatLnSpc="1">
            <a:prstTxWarp prst="textNoShape">
              <a:avLst/>
            </a:prstTxWarp>
          </a:bodyPr>
          <a:lstStyle>
            <a:lvl1pPr defTabSz="909638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>
                <a:latin typeface="Arial" panose="020B0604020202020204" pitchFamily="34" charset="0"/>
              </a:rPr>
              <a:t>Christoph Lindemann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368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t" anchorCtr="0" compatLnSpc="1">
            <a:prstTxWarp prst="textNoShape">
              <a:avLst/>
            </a:prstTxWarp>
          </a:bodyPr>
          <a:lstStyle>
            <a:lvl1pPr algn="r" defTabSz="909638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>
              <a:latin typeface="Arial" panose="020B0604020202020204" pitchFamily="34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368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b" anchorCtr="0" compatLnSpc="1">
            <a:prstTxWarp prst="textNoShape">
              <a:avLst/>
            </a:prstTxWarp>
          </a:bodyPr>
          <a:lstStyle>
            <a:lvl1pPr defTabSz="909638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>
                <a:latin typeface="Arial" panose="020B0604020202020204" pitchFamily="34" charset="0"/>
              </a:rPr>
              <a:t>Hier Titel eingeben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24988"/>
            <a:ext cx="29368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b" anchorCtr="0" compatLnSpc="1">
            <a:prstTxWarp prst="textNoShape">
              <a:avLst/>
            </a:prstTxWarp>
          </a:bodyPr>
          <a:lstStyle>
            <a:lvl1pPr algn="r" defTabSz="909638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CBE78F5-E2A5-4B7D-A856-8D7F710FBD08}" type="slidenum">
              <a:rPr lang="de-DE"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955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t" anchorCtr="0" compatLnSpc="1">
            <a:prstTxWarp prst="textNoShape">
              <a:avLst/>
            </a:prstTxWarp>
          </a:bodyPr>
          <a:lstStyle>
            <a:lvl1pPr defTabSz="909638">
              <a:defRPr kumimoji="0" sz="12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36875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t" anchorCtr="0" compatLnSpc="1">
            <a:prstTxWarp prst="textNoShape">
              <a:avLst/>
            </a:prstTxWarp>
          </a:bodyPr>
          <a:lstStyle>
            <a:lvl1pPr algn="r" defTabSz="909638">
              <a:defRPr kumimoji="0" sz="12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54588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10113"/>
            <a:ext cx="4978400" cy="44624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Klicken Sie, um die Formate des Vorlagentextes zu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368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b" anchorCtr="0" compatLnSpc="1">
            <a:prstTxWarp prst="textNoShape">
              <a:avLst/>
            </a:prstTxWarp>
          </a:bodyPr>
          <a:lstStyle>
            <a:lvl1pPr defTabSz="909638">
              <a:defRPr kumimoji="0" sz="12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24988"/>
            <a:ext cx="2936875" cy="493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89" tIns="45440" rIns="90889" bIns="45440" numCol="1" anchor="b" anchorCtr="0" compatLnSpc="1">
            <a:prstTxWarp prst="textNoShape">
              <a:avLst/>
            </a:prstTxWarp>
          </a:bodyPr>
          <a:lstStyle>
            <a:lvl1pPr algn="r" defTabSz="909638">
              <a:defRPr kumimoji="0" sz="1200"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4E9670F-BCF6-404C-8DF4-0261DDF3B7B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67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361B4-6263-3C44-9702-11561FC0D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365125"/>
            <a:ext cx="8426450" cy="22256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2686CD-F696-FB45-A35C-C422AFEC99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Rechnernetze und Verteilte Systeme</a:t>
            </a:r>
            <a:endParaRPr lang="de-DE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456AD-BD70-6540-8746-6A50B0EDAA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4B5FD-3349-4885-8D2F-24AEE741B6F8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5" name="Grafik 8" descr="sch_marke.gif">
            <a:extLst>
              <a:ext uri="{FF2B5EF4-FFF2-40B4-BE49-F238E27FC236}">
                <a16:creationId xmlns:a16="http://schemas.microsoft.com/office/drawing/2014/main" id="{29C86F96-6D01-D141-B6E4-759C2DF239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743200"/>
            <a:ext cx="2308225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C10D29B2-9992-724B-A560-738D46EB8C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8775" y="4419600"/>
            <a:ext cx="84645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Universität Leipzig</a:t>
            </a:r>
            <a:b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Institut</a:t>
            </a: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für</a:t>
            </a: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Informatik</a:t>
            </a:r>
            <a:b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Lehrstuhl</a:t>
            </a: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für</a:t>
            </a: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Rechnernetze</a:t>
            </a: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 und </a:t>
            </a: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Verteilte</a:t>
            </a: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Systeme</a:t>
            </a:r>
            <a:b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2400" b="1" err="1">
                <a:solidFill>
                  <a:schemeClr val="tx1"/>
                </a:solidFill>
                <a:latin typeface="Arial" charset="0"/>
                <a:cs typeface="Arial" charset="0"/>
              </a:rPr>
              <a:t>Augustusplatz</a:t>
            </a:r>
            <a:r>
              <a:rPr lang="en-US" sz="2400" b="1">
                <a:solidFill>
                  <a:schemeClr val="tx1"/>
                </a:solidFill>
                <a:latin typeface="Arial" charset="0"/>
                <a:cs typeface="Arial" charset="0"/>
              </a:rPr>
              <a:t> 10, 04109 Leipzig</a:t>
            </a:r>
            <a:br>
              <a:rPr lang="de-DE" sz="24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de-DE" sz="2400" b="1">
                <a:solidFill>
                  <a:schemeClr val="tx1"/>
                </a:solidFill>
                <a:latin typeface="Arial" charset="0"/>
                <a:cs typeface="Arial" charset="0"/>
              </a:rPr>
              <a:t>http://rvs.informatik.uni-leipzig.de</a:t>
            </a:r>
            <a:endParaRPr lang="en-US" sz="24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5222E6-2786-F849-9DE7-FF8293920C5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775" y="3505200"/>
            <a:ext cx="4613275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  <a:lvl2pPr marL="457200" indent="0">
              <a:buNone/>
              <a:defRPr b="1"/>
            </a:lvl2pPr>
            <a:lvl3pPr marL="914400" indent="0">
              <a:buNone/>
              <a:defRPr b="1"/>
            </a:lvl3pPr>
            <a:lvl4pPr marL="1371600" indent="0">
              <a:buNone/>
              <a:defRPr b="1"/>
            </a:lvl4pPr>
            <a:lvl5pPr marL="1828800" indent="0">
              <a:buNone/>
              <a:defRPr b="1"/>
            </a:lvl5pPr>
          </a:lstStyle>
          <a:p>
            <a:pPr lvl="0"/>
            <a:r>
              <a:rPr lang="en-US" err="1"/>
              <a:t>Vorname</a:t>
            </a:r>
            <a:r>
              <a:rPr lang="en-US"/>
              <a:t> </a:t>
            </a:r>
            <a:r>
              <a:rPr lang="en-US" err="1"/>
              <a:t>Nachname</a:t>
            </a:r>
            <a:endParaRPr lang="de-DE"/>
          </a:p>
        </p:txBody>
      </p:sp>
      <p:pic>
        <p:nvPicPr>
          <p:cNvPr id="11" name="Grafik 10" descr="Ein Bild, das Entwurf, Lineart, Symbol, Zeichnung enthält.&#10;&#10;Automatisch generierte Beschreibung">
            <a:extLst>
              <a:ext uri="{FF2B5EF4-FFF2-40B4-BE49-F238E27FC236}">
                <a16:creationId xmlns:a16="http://schemas.microsoft.com/office/drawing/2014/main" id="{A0ADD6E3-244D-F245-E7C5-1304C5B3B8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887" y="2743200"/>
            <a:ext cx="2319338" cy="231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5968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28650" y="1371601"/>
            <a:ext cx="7886700" cy="4865712"/>
          </a:xfrm>
          <a:prstGeom prst="rect">
            <a:avLst/>
          </a:prstGeom>
        </p:spPr>
        <p:txBody>
          <a:bodyPr lIns="0" tIns="0" rIns="0" bIns="0"/>
          <a:lstStyle>
            <a:lvl1pPr marL="0" indent="-252000" defTabSz="540000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8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-252000" defTabSz="540000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800" b="1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252000" defTabSz="540000" hangingPunct="1">
              <a:spcBef>
                <a:spcPts val="0"/>
              </a:spcBef>
              <a:spcAft>
                <a:spcPts val="0"/>
              </a:spcAft>
              <a:buFont typeface=".AppleSystemUIFont" charset="-120"/>
              <a:buChar char="-"/>
              <a:defRPr lang="de-DE" sz="2800" kern="1200" dirty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20000" indent="-252000" defTabSz="540000" hangingPunct="1">
              <a:spcBef>
                <a:spcPts val="0"/>
              </a:spcBef>
              <a:spcAft>
                <a:spcPts val="0"/>
              </a:spcAft>
              <a:buFont typeface=".AppleSystemUIFont" charset="-120"/>
              <a:buChar char="-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00" indent="-252000" defTabSz="540000" hangingPunct="1">
              <a:spcBef>
                <a:spcPts val="0"/>
              </a:spcBef>
              <a:spcAft>
                <a:spcPts val="0"/>
              </a:spcAft>
              <a:buFont typeface=".AppleSystemUIFont" charset="-120"/>
              <a:buChar char="-"/>
              <a:defRPr lang="de-DE" sz="2800" kern="1200" baseline="0" dirty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080000" indent="-252000">
              <a:spcBef>
                <a:spcPts val="0"/>
              </a:spcBef>
              <a:spcAft>
                <a:spcPts val="0"/>
              </a:spcAft>
              <a:buFont typeface=".AppleSystemUIFont" charset="-120"/>
              <a:buChar char="-"/>
              <a:defRPr sz="2800">
                <a:latin typeface="Arial" panose="020B0604020202020204" pitchFamily="34" charset="0"/>
                <a:ea typeface="Trebuchet MS" charset="0"/>
                <a:cs typeface="Arial" panose="020B0604020202020204" pitchFamily="34" charset="0"/>
              </a:defRPr>
            </a:lvl6pPr>
          </a:lstStyle>
          <a:p>
            <a:pPr lvl="0"/>
            <a:r>
              <a:rPr lang="de-DE"/>
              <a:t>Ebene 1 passiv</a:t>
            </a:r>
          </a:p>
          <a:p>
            <a:pPr lvl="1"/>
            <a:r>
              <a:rPr lang="de-DE"/>
              <a:t>Ebene 1 aktiv</a:t>
            </a:r>
          </a:p>
          <a:p>
            <a:pPr lvl="2"/>
            <a:r>
              <a:rPr lang="de-DE"/>
              <a:t>Ebene 2 passiv</a:t>
            </a:r>
          </a:p>
          <a:p>
            <a:pPr lvl="3"/>
            <a:r>
              <a:rPr lang="de-DE"/>
              <a:t>Ebene 2 aktiv</a:t>
            </a:r>
          </a:p>
          <a:p>
            <a:pPr lvl="4"/>
            <a:r>
              <a:rPr lang="de-DE"/>
              <a:t>Ebene 3 passiv</a:t>
            </a:r>
          </a:p>
          <a:p>
            <a:pPr lvl="5"/>
            <a:r>
              <a:rPr lang="de-DE"/>
              <a:t>Ebene 3 aktiv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555609-0905-DB48-8F91-9D597F4918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Rechnernetze und Verteilte Systeme</a:t>
            </a:r>
            <a:endParaRPr lang="de-DE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27C9B-633B-1A48-98B4-5ED623A6CF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4B5FD-3349-4885-8D2F-24AEE741B6F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248D66-AAB4-0A41-9B30-78BE659B562C}"/>
              </a:ext>
            </a:extLst>
          </p:cNvPr>
          <p:cNvSpPr/>
          <p:nvPr userDrawn="1"/>
        </p:nvSpPr>
        <p:spPr>
          <a:xfrm>
            <a:off x="628650" y="457200"/>
            <a:ext cx="78867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>
                <a:solidFill>
                  <a:schemeClr val="accent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18260682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52400"/>
            <a:ext cx="8458200" cy="9906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3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Rechnernetze und Verteilte Systeme</a:t>
            </a:r>
            <a:endParaRPr lang="de-DE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4B5FD-3349-4885-8D2F-24AEE741B6F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342900" y="1219200"/>
            <a:ext cx="8458200" cy="5029200"/>
          </a:xfrm>
          <a:prstGeom prst="rect">
            <a:avLst/>
          </a:prstGeom>
        </p:spPr>
        <p:txBody>
          <a:bodyPr/>
          <a:lstStyle>
            <a:lvl4pPr>
              <a:defRPr sz="22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Rechnernetze und Verteilte Systeme</a:t>
            </a:r>
            <a:endParaRPr lang="de-DE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4B5FD-3349-4885-8D2F-24AEE741B6F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CA1E54B-EACA-2E41-8014-A85B4F1CA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933700"/>
            <a:ext cx="8458200" cy="9906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3000"/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617455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999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 b="0" i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363" y="6400800"/>
            <a:ext cx="5332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de-DE"/>
              <a:t>Rechnernetze und Verteilte Systeme</a:t>
            </a:r>
            <a:endParaRPr lang="de-DE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3825" y="6389688"/>
            <a:ext cx="10795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3C24B5FD-3349-4885-8D2F-24AEE741B6F8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3" r:id="rId2"/>
    <p:sldLayoutId id="2147483767" r:id="rId3"/>
    <p:sldLayoutId id="2147483784" r:id="rId4"/>
  </p:sldLayoutIdLst>
  <p:transition spd="med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Futura Book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Futura Book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Futura Book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00000"/>
          </a:solidFill>
          <a:latin typeface="Futura Book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endParaRPr lang="en-US" dirty="0">
              <a:cs typeface="Arial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Rechnernetze und Verteilte Systeme</a:t>
            </a:r>
            <a:endParaRPr lang="de-DE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4B5FD-3349-4885-8D2F-24AEE741B6F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8577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FBC08-E63B-D39D-F946-1CFB480C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BF4DDF-DCA7-2C50-758B-5B1744E31F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Rechnernetze und Verteilte Systeme</a:t>
            </a:r>
            <a:endParaRPr lang="de-DE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FC6A4A-611C-2464-B74F-DAB945A12C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4B5FD-3349-4885-8D2F-24AEE741B6F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3C3FB73-5B4F-F8DB-050D-0F6AF64DED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1522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tandard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0000"/>
      </a:accent1>
      <a:accent2>
        <a:srgbClr val="730C0C"/>
      </a:accent2>
      <a:accent3>
        <a:srgbClr val="CAC714"/>
      </a:accent3>
      <a:accent4>
        <a:srgbClr val="0D5C8C"/>
      </a:accent4>
      <a:accent5>
        <a:srgbClr val="054972"/>
      </a:accent5>
      <a:accent6>
        <a:srgbClr val="989998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äsentation7" id="{43935D81-89C5-4BA5-8125-0B5A404D76FF}" vid="{B76C3AB1-1048-4C38-92B6-9EF567B34CB1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RVS_Vorlage</Template>
  <TotalTime>0</TotalTime>
  <Words>10</Words>
  <Application>Microsoft Office PowerPoint</Application>
  <PresentationFormat>Overheadfolien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Standarddesign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BBR - Congestion-Based Congestion Control</dc:title>
  <dc:creator>Linus Schulze</dc:creator>
  <cp:lastModifiedBy>Linus Schulze</cp:lastModifiedBy>
  <cp:revision>634</cp:revision>
  <cp:lastPrinted>2001-06-21T15:23:05Z</cp:lastPrinted>
  <dcterms:created xsi:type="dcterms:W3CDTF">2022-11-28T15:29:02Z</dcterms:created>
  <dcterms:modified xsi:type="dcterms:W3CDTF">2024-08-20T12:15:55Z</dcterms:modified>
</cp:coreProperties>
</file>